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9" r:id="rId3"/>
    <p:sldId id="272" r:id="rId4"/>
    <p:sldId id="270" r:id="rId5"/>
    <p:sldId id="273" r:id="rId6"/>
    <p:sldId id="274" r:id="rId7"/>
    <p:sldId id="257" r:id="rId8"/>
    <p:sldId id="258" r:id="rId9"/>
    <p:sldId id="259" r:id="rId10"/>
    <p:sldId id="260" r:id="rId11"/>
    <p:sldId id="262" r:id="rId12"/>
    <p:sldId id="263" r:id="rId13"/>
    <p:sldId id="264" r:id="rId14"/>
    <p:sldId id="265" r:id="rId15"/>
    <p:sldId id="275" r:id="rId16"/>
    <p:sldId id="267" r:id="rId1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404" autoAdjust="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7.xml" Id="rId8" /><Relationship Type="http://schemas.openxmlformats.org/officeDocument/2006/relationships/slide" Target="/ppt/slides/slide12.xml" Id="rId13" /><Relationship Type="http://schemas.openxmlformats.org/officeDocument/2006/relationships/notesMaster" Target="/ppt/notesMasters/notesMaster1.xml" Id="rId18" /><Relationship Type="http://schemas.openxmlformats.org/officeDocument/2006/relationships/slide" Target="/ppt/slides/slide2.xml" Id="rId3" /><Relationship Type="http://schemas.openxmlformats.org/officeDocument/2006/relationships/theme" Target="/ppt/theme/theme1.xml" Id="rId21" /><Relationship Type="http://schemas.openxmlformats.org/officeDocument/2006/relationships/slide" Target="/ppt/slides/slide6.xml" Id="rId7" /><Relationship Type="http://schemas.openxmlformats.org/officeDocument/2006/relationships/slide" Target="/ppt/slides/slide11.xml" Id="rId12" /><Relationship Type="http://schemas.openxmlformats.org/officeDocument/2006/relationships/slide" Target="/ppt/slides/slide16.xml" Id="rId17" /><Relationship Type="http://schemas.openxmlformats.org/officeDocument/2006/relationships/slide" Target="/ppt/slides/slide1.xml" Id="rId2" /><Relationship Type="http://schemas.openxmlformats.org/officeDocument/2006/relationships/slide" Target="/ppt/slides/slide15.xml" Id="rId16" /><Relationship Type="http://schemas.openxmlformats.org/officeDocument/2006/relationships/viewProps" Target="/ppt/viewProps.xml" Id="rId20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5.xml" Id="rId6" /><Relationship Type="http://schemas.openxmlformats.org/officeDocument/2006/relationships/slide" Target="/ppt/slides/slide10.xml" Id="rId11" /><Relationship Type="http://schemas.openxmlformats.org/officeDocument/2006/relationships/slide" Target="/ppt/slides/slide4.xml" Id="rId5" /><Relationship Type="http://schemas.openxmlformats.org/officeDocument/2006/relationships/slide" Target="/ppt/slides/slide14.xml" Id="rId15" /><Relationship Type="http://schemas.openxmlformats.org/officeDocument/2006/relationships/slide" Target="/ppt/slides/slide9.xml" Id="rId10" /><Relationship Type="http://schemas.openxmlformats.org/officeDocument/2006/relationships/presProps" Target="/ppt/presProps.xml" Id="rId19" /><Relationship Type="http://schemas.openxmlformats.org/officeDocument/2006/relationships/slide" Target="/ppt/slides/slide3.xml" Id="rId4" /><Relationship Type="http://schemas.openxmlformats.org/officeDocument/2006/relationships/slide" Target="/ppt/slides/slide8.xml" Id="rId9" /><Relationship Type="http://schemas.openxmlformats.org/officeDocument/2006/relationships/slide" Target="/ppt/slides/slide13.xml" Id="rId14" /><Relationship Type="http://schemas.openxmlformats.org/officeDocument/2006/relationships/tableStyles" Target="/ppt/tableStyles.xml" Id="rId2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53B40C-69AE-4AC7-A118-42545DF27B2F}" type="datetimeFigureOut">
              <a:rPr lang="el-GR" smtClean="0"/>
              <a:t>23/7/2025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A97D95-348C-47C8-847D-5B136FD626C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8313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5.xml" Id="rId2" /><Relationship Type="http://schemas.openxmlformats.org/officeDocument/2006/relationships/notesMaster" Target="/ppt/notesMasters/notesMaster1.xml" Id="rId1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A97D95-348C-47C8-847D-5B136FD626C5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037588"/>
      </p:ext>
    </p:extLst>
  </p:cSld>
  <p:clrMapOvr>
    <a:masterClrMapping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3EEAD3-BFC9-4431-84E7-5765F1A35C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1EAA2A4-96AB-434C-9F8D-B1A2A8DB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341209A-0CAB-4566-BED3-529239702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497C-9881-4936-9115-4AC583148EB3}" type="datetimeFigureOut">
              <a:rPr lang="el-GR" smtClean="0"/>
              <a:t>23/7/2025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BA5C31C-D1C0-4BCF-8D6E-A1B0A5159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864E430-13AB-4028-8209-BD6FEE73E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7CC9F-FC63-472C-A797-3BB0DBB696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3419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353DA4E-6002-461B-A607-C4599A2D9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497C-9881-4936-9115-4AC583148EB3}" type="datetimeFigureOut">
              <a:rPr lang="el-GR" smtClean="0"/>
              <a:t>23/7/2025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F5A64A10-CAE0-4BF6-AC13-AA125F928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8792EE3-F295-4348-AC3B-548B8DB5D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7CC9F-FC63-472C-A797-3BB0DBB696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9528881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7" /><Relationship Type="http://schemas.openxmlformats.org/officeDocument/2006/relationships/theme" Target="/ppt/theme/theme1.xml" Id="rId12" /><Relationship Type="http://schemas.openxmlformats.org/officeDocument/2006/relationships/slideLayout" Target="/ppt/slideLayouts/slideLayout1.xml" Id="rId1" 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0131D5AB-B786-444E-9E61-736DB41D4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57BBE44-74B7-4D80-BA7A-4C41623A3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DAF0F57-B653-42D8-8717-5CBC6FEA97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6497C-9881-4936-9115-4AC583148EB3}" type="datetimeFigureOut">
              <a:rPr lang="el-GR" smtClean="0"/>
              <a:t>23/7/2025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FFC0000-8D7C-4EB3-876C-05ABC97062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7455011-C5A8-4E39-A2F3-52E959385B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7CC9F-FC63-472C-A797-3BB0DBB696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826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image" Target="/ppt/media/image2.jpeg" Id="rId3" /><Relationship Type="http://schemas.openxmlformats.org/officeDocument/2006/relationships/image" Target="/ppt/media/image1.png" Id="rId2" /><Relationship Type="http://schemas.openxmlformats.org/officeDocument/2006/relationships/slideLayout" Target="/ppt/slideLayouts/slideLayout1.xml" Id="rId1" /><Relationship Type="http://schemas.openxmlformats.org/officeDocument/2006/relationships/hyperlink" Target="https://www.ddiseep.org/index.php/fetini-diimerida-ddiseep" TargetMode="External" Id="rId4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1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1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1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1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1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notesSlide" Target="/ppt/notesSlides/notesSlide1.xml" Id="rId2" /><Relationship Type="http://schemas.openxmlformats.org/officeDocument/2006/relationships/slideLayout" Target="/ppt/slideLayouts/slideLayout7.xml" Id="rId1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image" Target="/ppt/media/image7.jpeg" Id="rId3" /><Relationship Type="http://schemas.openxmlformats.org/officeDocument/2006/relationships/image" Target="/ppt/media/image1.png" Id="rId2" /><Relationship Type="http://schemas.openxmlformats.org/officeDocument/2006/relationships/slideLayout" Target="/ppt/slideLayouts/slideLayout1.xml" Id="rI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image" Target="/ppt/media/image3.png" Id="rId2" /><Relationship Type="http://schemas.openxmlformats.org/officeDocument/2006/relationships/slideLayout" Target="/ppt/slideLayouts/slideLayout7.xml" Id="rI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image" Target="/ppt/media/image4.png" Id="rId2" /><Relationship Type="http://schemas.openxmlformats.org/officeDocument/2006/relationships/slideLayout" Target="/ppt/slideLayouts/slideLayout7.xml" Id="rI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image" Target="/ppt/media/image5.png" Id="rId2" /><Relationship Type="http://schemas.openxmlformats.org/officeDocument/2006/relationships/slideLayout" Target="/ppt/slideLayouts/slideLayout7.xml" Id="rI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image" Target="/ppt/media/image6.png" Id="rId2" /><Relationship Type="http://schemas.openxmlformats.org/officeDocument/2006/relationships/slideLayout" Target="/ppt/slideLayouts/slideLayout7.xml" Id="rI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image" Target="/ppt/media/image2.jpeg" Id="rId3" /><Relationship Type="http://schemas.openxmlformats.org/officeDocument/2006/relationships/image" Target="/ppt/media/image1.png" Id="rId2" /><Relationship Type="http://schemas.openxmlformats.org/officeDocument/2006/relationships/slideLayout" Target="/ppt/slideLayouts/slideLayout1.xml" Id="rI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1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1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1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0004E92-E8BF-484A-93B0-4CB70E2E6B6B}"/>
              </a:ext>
            </a:extLst>
          </p:cNvPr>
          <p:cNvSpPr txBox="1"/>
          <p:nvPr/>
        </p:nvSpPr>
        <p:spPr>
          <a:xfrm>
            <a:off x="4332303" y="2143889"/>
            <a:ext cx="78596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25</a:t>
            </a:r>
            <a:r>
              <a:rPr lang="el-GR" sz="2400" b="1" i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η</a:t>
            </a:r>
            <a:r>
              <a:rPr lang="el-GR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 ΔΙΗΜΕΡΙΔΑ </a:t>
            </a:r>
          </a:p>
          <a:p>
            <a:pPr algn="ctr"/>
            <a:r>
              <a:rPr lang="el-GR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ΤΜΗΜΑΤΩΝ ΔΗΜΟΣΙΩΝ </a:t>
            </a:r>
          </a:p>
          <a:p>
            <a:pPr algn="ctr"/>
            <a:r>
              <a:rPr lang="el-GR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ΚΑΙ ΔΙΕΘΝΩΝ ΣΧΕΣΕΩΝ </a:t>
            </a:r>
          </a:p>
          <a:p>
            <a:pPr algn="ctr"/>
            <a:r>
              <a:rPr lang="el-GR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ΚΑΙ ΓΡΑΦΕΙΩΝ ΕΥΡΩΠΑΪΚΩΝ </a:t>
            </a:r>
          </a:p>
          <a:p>
            <a:pPr algn="ctr"/>
            <a:r>
              <a:rPr lang="el-GR" sz="24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ΠΡΟΓΡΑΜΜΑΤΩΝ/ </a:t>
            </a:r>
            <a:r>
              <a:rPr lang="en-US" sz="24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ERASMUS</a:t>
            </a:r>
            <a:r>
              <a:rPr lang="el-GR" sz="24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ctr"/>
            <a:r>
              <a:rPr lang="el-GR" sz="24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ΤΩΝ ΕΛΛΗΝΙΚΩΝ ΑΕΙ</a:t>
            </a:r>
            <a:endParaRPr lang="el-GR" sz="2400" b="1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" name="Ευθεία γραμμή σύνδεσης 2">
            <a:extLst>
              <a:ext uri="{FF2B5EF4-FFF2-40B4-BE49-F238E27FC236}">
                <a16:creationId xmlns:a16="http://schemas.microsoft.com/office/drawing/2014/main" id="{FC20CCFE-D68E-412B-BFD3-9230C2BDB7DE}"/>
              </a:ext>
            </a:extLst>
          </p:cNvPr>
          <p:cNvCxnSpPr>
            <a:cxnSpLocks/>
          </p:cNvCxnSpPr>
          <p:nvPr/>
        </p:nvCxnSpPr>
        <p:spPr>
          <a:xfrm>
            <a:off x="976544" y="6228540"/>
            <a:ext cx="1092545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Ορθογώνιο 4">
            <a:extLst>
              <a:ext uri="{FF2B5EF4-FFF2-40B4-BE49-F238E27FC236}">
                <a16:creationId xmlns:a16="http://schemas.microsoft.com/office/drawing/2014/main" id="{BE567880-3083-4871-986D-60C1CF866D95}"/>
              </a:ext>
            </a:extLst>
          </p:cNvPr>
          <p:cNvSpPr/>
          <p:nvPr/>
        </p:nvSpPr>
        <p:spPr>
          <a:xfrm>
            <a:off x="893685" y="6354596"/>
            <a:ext cx="32196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ΠΑΝΕΠΙΣΤΗΜΙΟ ΘΕΣΣΑΛΙΑΣ</a:t>
            </a:r>
            <a:endParaRPr lang="el-GR" i="1" dirty="0"/>
          </a:p>
        </p:txBody>
      </p:sp>
      <p:sp>
        <p:nvSpPr>
          <p:cNvPr id="9" name="Ορθογώνιο 4">
            <a:extLst>
              <a:ext uri="{FF2B5EF4-FFF2-40B4-BE49-F238E27FC236}">
                <a16:creationId xmlns:a16="http://schemas.microsoft.com/office/drawing/2014/main" id="{D9EFEFAB-864C-4D1D-A628-0E6B46594391}"/>
              </a:ext>
            </a:extLst>
          </p:cNvPr>
          <p:cNvSpPr/>
          <p:nvPr/>
        </p:nvSpPr>
        <p:spPr>
          <a:xfrm>
            <a:off x="9072979" y="6354596"/>
            <a:ext cx="29118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Βόλος 19-21 Ιουνίου 2025</a:t>
            </a:r>
            <a:endParaRPr lang="el-GR" i="1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87FB3AD-A595-4FBB-9E62-480EC9B54E1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87" y="6099929"/>
            <a:ext cx="695021" cy="69502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D4451E4-B2AA-48BC-BDA1-3EC4551F50F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03" y="301250"/>
            <a:ext cx="4042300" cy="5716604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EE9EED8E-3CDE-4043-924F-CD98AE66A2DE}"/>
              </a:ext>
            </a:extLst>
          </p:cNvPr>
          <p:cNvSpPr/>
          <p:nvPr/>
        </p:nvSpPr>
        <p:spPr>
          <a:xfrm>
            <a:off x="6189889" y="5742133"/>
            <a:ext cx="5927392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i="1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https://www.ddiseep.org/index.php/fetini-diimerida-ddiseep</a:t>
            </a:r>
            <a:endParaRPr lang="en-US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107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Ευθεία γραμμή σύνδεσης 2">
            <a:extLst>
              <a:ext uri="{FF2B5EF4-FFF2-40B4-BE49-F238E27FC236}">
                <a16:creationId xmlns:a16="http://schemas.microsoft.com/office/drawing/2014/main" id="{CEDA52FC-2561-44A1-95AE-3F5CEA0CD41C}"/>
              </a:ext>
            </a:extLst>
          </p:cNvPr>
          <p:cNvCxnSpPr/>
          <p:nvPr/>
        </p:nvCxnSpPr>
        <p:spPr>
          <a:xfrm>
            <a:off x="239697" y="630315"/>
            <a:ext cx="116119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7DB56AC2-BC1C-4B65-B48A-CDB1952A1D88}"/>
              </a:ext>
            </a:extLst>
          </p:cNvPr>
          <p:cNvSpPr txBox="1"/>
          <p:nvPr/>
        </p:nvSpPr>
        <p:spPr>
          <a:xfrm>
            <a:off x="159798" y="260983"/>
            <a:ext cx="6394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ΘΕΜΑΤΑ ΕΥΡΩΠΑΪΚΩΝ ΕΚΠΑΙΔΕΥΤΙΚΩΝ ΠΡΟΓΡΑΜΜΑΤΩΝ</a:t>
            </a:r>
          </a:p>
        </p:txBody>
      </p:sp>
      <p:sp>
        <p:nvSpPr>
          <p:cNvPr id="4" name="Ορθογώνιο 4">
            <a:extLst>
              <a:ext uri="{FF2B5EF4-FFF2-40B4-BE49-F238E27FC236}">
                <a16:creationId xmlns:a16="http://schemas.microsoft.com/office/drawing/2014/main" id="{969BBEF5-1B03-45CB-B791-4BD1E45DAC82}"/>
              </a:ext>
            </a:extLst>
          </p:cNvPr>
          <p:cNvSpPr/>
          <p:nvPr/>
        </p:nvSpPr>
        <p:spPr>
          <a:xfrm>
            <a:off x="6829886" y="260983"/>
            <a:ext cx="51017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b="1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Υλοποίηση Σχεδίων </a:t>
            </a:r>
            <a:r>
              <a:rPr lang="el-GR" b="1" i="1" dirty="0" err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Erasmus</a:t>
            </a:r>
            <a:r>
              <a:rPr lang="el-GR" b="1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ΚΑ1 &amp; ΚΑ2 (ΙΚΥ)</a:t>
            </a:r>
            <a:endParaRPr lang="el-GR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0DF094-4B0F-430B-A398-C093D7695AB5}"/>
              </a:ext>
            </a:extLst>
          </p:cNvPr>
          <p:cNvSpPr/>
          <p:nvPr/>
        </p:nvSpPr>
        <p:spPr>
          <a:xfrm>
            <a:off x="772357" y="1368979"/>
            <a:ext cx="11319029" cy="3346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Πιθανή συγχώνευση των KA131 και KA171 – αναμένονται ανακοινώσεις από Ε.Ε. 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Υποχρεωτικές διμερείς συμφωνίες για όλες τις μορφές κινητικότητας. 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Δυνατότητα χρήσης έως 20% των κονδυλίων της KA131 για διεθνή κινητικότητα, αν έχει δηλωθεί εξαρχής. 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Blended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Intensive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Programmes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BIPs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): </a:t>
            </a:r>
          </a:p>
          <a:p>
            <a:pPr marL="742950" lvl="1" indent="-285750">
              <a:buFont typeface="Cambria" panose="02040503050406030204" pitchFamily="18" charset="0"/>
              <a:buChar char="-"/>
            </a:pPr>
            <a:r>
              <a:rPr lang="el-GR" sz="16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Υποχρεωτική εικονική συνιστώσα. </a:t>
            </a:r>
          </a:p>
          <a:p>
            <a:pPr marL="742950" lvl="1" indent="-285750">
              <a:buFont typeface="Cambria" panose="02040503050406030204" pitchFamily="18" charset="0"/>
              <a:buChar char="-"/>
            </a:pPr>
            <a:r>
              <a:rPr lang="el-GR" sz="16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Μπορούν να συμμετέχουν φοιτητές, προσωπικό και να συνδυάζονται με πρακτική άσκηση. </a:t>
            </a:r>
          </a:p>
          <a:p>
            <a:pPr marL="742950" lvl="1" indent="-285750">
              <a:buFont typeface="Cambria" panose="02040503050406030204" pitchFamily="18" charset="0"/>
              <a:buChar char="-"/>
            </a:pPr>
            <a:r>
              <a:rPr lang="el-GR" sz="16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Διαφορετικά χαρακτηριστικά από βραχυχρόνια κινητικότητα. </a:t>
            </a:r>
          </a:p>
          <a:p>
            <a:pPr marL="742950" lvl="1" indent="-285750">
              <a:buFont typeface="Cambria" panose="02040503050406030204" pitchFamily="18" charset="0"/>
              <a:buChar char="-"/>
            </a:pPr>
            <a:r>
              <a:rPr lang="el-GR" sz="16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Αναγνώριση </a:t>
            </a:r>
            <a:r>
              <a:rPr lang="el-GR" sz="16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summer</a:t>
            </a:r>
            <a:r>
              <a:rPr lang="el-GR" sz="16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l-GR" sz="16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schools</a:t>
            </a:r>
            <a:r>
              <a:rPr lang="el-GR" sz="16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ως BIP υπό όρους. </a:t>
            </a:r>
          </a:p>
          <a:p>
            <a:pPr marL="285750" indent="-285750">
              <a:lnSpc>
                <a:spcPct val="107000"/>
              </a:lnSpc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Πράσινη μετακίνηση: έως 6 επιπλέον ημέρες χρηματοδότησης αν πληρούνται κριτήρια. 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Επιτρεπτή η επιπλέον χρηματοδότηση από φορείς υποδοχής, αρκεί να μην υπάρχει «διπλή χρηματοδότηση». 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347296-445D-404D-9760-418F33404CAA}"/>
              </a:ext>
            </a:extLst>
          </p:cNvPr>
          <p:cNvSpPr/>
          <p:nvPr/>
        </p:nvSpPr>
        <p:spPr>
          <a:xfrm>
            <a:off x="772357" y="999647"/>
            <a:ext cx="10031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ΚΑ1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D9FD22-B17B-4C50-8C44-47C18326D43E}"/>
              </a:ext>
            </a:extLst>
          </p:cNvPr>
          <p:cNvSpPr/>
          <p:nvPr/>
        </p:nvSpPr>
        <p:spPr>
          <a:xfrm>
            <a:off x="772357" y="4997922"/>
            <a:ext cx="10031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ΚΑ2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D21D3E-422A-44A5-9BF2-3111254D9F3E}"/>
              </a:ext>
            </a:extLst>
          </p:cNvPr>
          <p:cNvSpPr/>
          <p:nvPr/>
        </p:nvSpPr>
        <p:spPr>
          <a:xfrm>
            <a:off x="772357" y="5347682"/>
            <a:ext cx="11159231" cy="1461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Ανάγκη καλύτερου συντονισμού με τα Γραφεία Διεθνών Σχέσεων. 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Έως 10 υποβαλλόμενες προτάσεις KA2 ανά τμήμα, εκτός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Higher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Education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 &amp;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Sports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. 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Παρουσίαση του προγράμματος 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Erasmus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 for Young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Entrepreneurs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 με περιορισμούς στη διπλή χρηματοδότηση.</a:t>
            </a:r>
          </a:p>
        </p:txBody>
      </p:sp>
    </p:spTree>
    <p:extLst>
      <p:ext uri="{BB962C8B-B14F-4D97-AF65-F5344CB8AC3E}">
        <p14:creationId xmlns:p14="http://schemas.microsoft.com/office/powerpoint/2010/main" val="431460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Ευθεία γραμμή σύνδεσης 2">
            <a:extLst>
              <a:ext uri="{FF2B5EF4-FFF2-40B4-BE49-F238E27FC236}">
                <a16:creationId xmlns:a16="http://schemas.microsoft.com/office/drawing/2014/main" id="{016F8AF8-F8F8-4AD7-A5AB-E947C212BE7D}"/>
              </a:ext>
            </a:extLst>
          </p:cNvPr>
          <p:cNvCxnSpPr/>
          <p:nvPr/>
        </p:nvCxnSpPr>
        <p:spPr>
          <a:xfrm>
            <a:off x="239697" y="630315"/>
            <a:ext cx="116119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750846B-F2DE-49A2-8C65-F19EFD8B5D1E}"/>
              </a:ext>
            </a:extLst>
          </p:cNvPr>
          <p:cNvSpPr txBox="1"/>
          <p:nvPr/>
        </p:nvSpPr>
        <p:spPr>
          <a:xfrm>
            <a:off x="159798" y="260983"/>
            <a:ext cx="6394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ΘΕΜΑΤΑ ΕΥΡΩΠΑΪΚΩΝ ΕΚΠΑΙΔΕΥΤΙΚΩΝ ΠΡΟΓΡΑΜΜΑΤΩΝ</a:t>
            </a:r>
          </a:p>
        </p:txBody>
      </p:sp>
      <p:sp>
        <p:nvSpPr>
          <p:cNvPr id="4" name="Ορθογώνιο 4">
            <a:extLst>
              <a:ext uri="{FF2B5EF4-FFF2-40B4-BE49-F238E27FC236}">
                <a16:creationId xmlns:a16="http://schemas.microsoft.com/office/drawing/2014/main" id="{7B407C47-CD68-4E6D-8613-C1D89A3807A9}"/>
              </a:ext>
            </a:extLst>
          </p:cNvPr>
          <p:cNvSpPr/>
          <p:nvPr/>
        </p:nvSpPr>
        <p:spPr>
          <a:xfrm>
            <a:off x="7374383" y="260983"/>
            <a:ext cx="4577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b="1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Ευρωπαϊκές Πανεπιστημιακές Συμμαχίες</a:t>
            </a:r>
            <a:endParaRPr lang="el-GR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C5E760-7655-42F4-9E11-504228825452}"/>
              </a:ext>
            </a:extLst>
          </p:cNvPr>
          <p:cNvSpPr/>
          <p:nvPr/>
        </p:nvSpPr>
        <p:spPr>
          <a:xfrm>
            <a:off x="861134" y="1894268"/>
            <a:ext cx="11159231" cy="2772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Ενεργή συμμετοχή ελληνικών ΑΕΙ σε 64 ευρωπαϊκές συμμαχίες.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Εστίαση στη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φοιτητοκεντρική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 προσέγγιση, έμφαση σε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shared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courses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 και έρευνα.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Παρουσιάσεις από EUNICE, INVEST και EPICUR.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Δημιουργία κοινών ευρωπαϊκών μαθημάτων, ψηφιακών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πλατφορμών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, δικτύων επιχειρήσεων και φοιτητικών συμβουλίων.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Ανάγκη ενεργοποίησης διδασκόντων και διοικητικών στις συμμαχίες.</a:t>
            </a:r>
          </a:p>
        </p:txBody>
      </p:sp>
    </p:spTree>
    <p:extLst>
      <p:ext uri="{BB962C8B-B14F-4D97-AF65-F5344CB8AC3E}">
        <p14:creationId xmlns:p14="http://schemas.microsoft.com/office/powerpoint/2010/main" val="4054452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Ευθεία γραμμή σύνδεσης 2">
            <a:extLst>
              <a:ext uri="{FF2B5EF4-FFF2-40B4-BE49-F238E27FC236}">
                <a16:creationId xmlns:a16="http://schemas.microsoft.com/office/drawing/2014/main" id="{C0EE1BEA-3545-4688-8C68-7CECA135496E}"/>
              </a:ext>
            </a:extLst>
          </p:cNvPr>
          <p:cNvCxnSpPr/>
          <p:nvPr/>
        </p:nvCxnSpPr>
        <p:spPr>
          <a:xfrm>
            <a:off x="239697" y="630315"/>
            <a:ext cx="116119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1E130E6-19DD-4A26-8630-382AFA4B10C4}"/>
              </a:ext>
            </a:extLst>
          </p:cNvPr>
          <p:cNvSpPr txBox="1"/>
          <p:nvPr/>
        </p:nvSpPr>
        <p:spPr>
          <a:xfrm>
            <a:off x="159798" y="260983"/>
            <a:ext cx="6394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ΘΕΜΑΤΑ ΕΥΡΩΠΑΪΚΩΝ ΕΚΠΑΙΔΕΥΤΙΚΩΝ ΠΡΟΓΡΑΜΜΑΤΩΝ</a:t>
            </a:r>
          </a:p>
        </p:txBody>
      </p:sp>
      <p:sp>
        <p:nvSpPr>
          <p:cNvPr id="4" name="Ορθογώνιο 4">
            <a:extLst>
              <a:ext uri="{FF2B5EF4-FFF2-40B4-BE49-F238E27FC236}">
                <a16:creationId xmlns:a16="http://schemas.microsoft.com/office/drawing/2014/main" id="{0628DFFD-9415-42C5-AF7E-A34C8EE9F428}"/>
              </a:ext>
            </a:extLst>
          </p:cNvPr>
          <p:cNvSpPr/>
          <p:nvPr/>
        </p:nvSpPr>
        <p:spPr>
          <a:xfrm>
            <a:off x="7865616" y="260983"/>
            <a:ext cx="40659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b="1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Διεθνής Κινητικότητα</a:t>
            </a:r>
            <a:endParaRPr lang="el-GR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0B7E5B-1D30-4336-8580-6E4CCD133ED0}"/>
              </a:ext>
            </a:extLst>
          </p:cNvPr>
          <p:cNvSpPr/>
          <p:nvPr/>
        </p:nvSpPr>
        <p:spPr>
          <a:xfrm>
            <a:off x="861134" y="1894268"/>
            <a:ext cx="10395751" cy="1948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Πολιτισμική ανταλλαγή &amp; συνεργασία με χώρες όπως η Σρι Λάνκα και η Βοσνία-Ερζεγοβίνη.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Γραφειοκρατικά εμπόδια (π.χ. VISA) που περιορίζουν συμφωνίες.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Προβλήματα αξιολόγησης προτάσεων και περιορισμένη χρηματοδότηση.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Προτάσεις για κοινή στρατηγική και καλύτερη καθοδήγηση των Ιδρυμάτων.</a:t>
            </a:r>
          </a:p>
        </p:txBody>
      </p:sp>
    </p:spTree>
    <p:extLst>
      <p:ext uri="{BB962C8B-B14F-4D97-AF65-F5344CB8AC3E}">
        <p14:creationId xmlns:p14="http://schemas.microsoft.com/office/powerpoint/2010/main" val="2265443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Ευθεία γραμμή σύνδεσης 2">
            <a:extLst>
              <a:ext uri="{FF2B5EF4-FFF2-40B4-BE49-F238E27FC236}">
                <a16:creationId xmlns:a16="http://schemas.microsoft.com/office/drawing/2014/main" id="{42589949-8202-4AF1-B2F4-A07BBDE46BEA}"/>
              </a:ext>
            </a:extLst>
          </p:cNvPr>
          <p:cNvCxnSpPr/>
          <p:nvPr/>
        </p:nvCxnSpPr>
        <p:spPr>
          <a:xfrm>
            <a:off x="239697" y="630315"/>
            <a:ext cx="116119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D76A780-E6ED-4F81-97DF-E72664D357D4}"/>
              </a:ext>
            </a:extLst>
          </p:cNvPr>
          <p:cNvSpPr txBox="1"/>
          <p:nvPr/>
        </p:nvSpPr>
        <p:spPr>
          <a:xfrm>
            <a:off x="159798" y="260983"/>
            <a:ext cx="6394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ΘΕΜΑΤΑ ΕΥΡΩΠΑΪΚΩΝ ΕΚΠΑΙΔΕΥΤΙΚΩΝ ΠΡΟΓΡΑΜΜΑΤΩΝ</a:t>
            </a:r>
          </a:p>
        </p:txBody>
      </p:sp>
      <p:sp>
        <p:nvSpPr>
          <p:cNvPr id="4" name="Ορθογώνιο 4">
            <a:extLst>
              <a:ext uri="{FF2B5EF4-FFF2-40B4-BE49-F238E27FC236}">
                <a16:creationId xmlns:a16="http://schemas.microsoft.com/office/drawing/2014/main" id="{AF6BB082-681D-43AA-9675-B1A68DD34C8A}"/>
              </a:ext>
            </a:extLst>
          </p:cNvPr>
          <p:cNvSpPr/>
          <p:nvPr/>
        </p:nvSpPr>
        <p:spPr>
          <a:xfrm>
            <a:off x="9703292" y="260983"/>
            <a:ext cx="22282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b="1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ΒΙΡ στην Πράξη</a:t>
            </a:r>
            <a:endParaRPr lang="el-GR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78B6E3-38EB-49FC-962C-1F79749C28F6}"/>
              </a:ext>
            </a:extLst>
          </p:cNvPr>
          <p:cNvSpPr/>
          <p:nvPr/>
        </p:nvSpPr>
        <p:spPr>
          <a:xfrm>
            <a:off x="861134" y="1894268"/>
            <a:ext cx="11159231" cy="3826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Καλές πρακτικές (π.χ. μαθήματα αναγνωρισμένα στο πρόγραμμα σπουδών, εκδόσεις αποτελεσμάτων, δίκτυα επιχειρήσεων).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Οφέλη σε φοιτητές και προσωπικό (ανάπτυξη δεξιοτήτων, ενίσχυση βιογραφικού, διεθνείς εμπειρίες).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Προτάσεις για κοινή πολιτική αναγνώρισης μαθημάτων BIP σε όλα τα ΑΕΙ.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Ανάγκη για υποστήριξη των διοργανωτών και μείωση του διοικητικού φόρτου.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Προβλήματα με καταχωρίσεις στο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Beneficiary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Module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draft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 συμμετοχές).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Πρόταση για ξεχωριστό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υποέργο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 στον ΕΛΚΕ για κάθε BIP.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Ανάγκη για ερωτηματολόγια ανατροφοδότησης συμμετεχόντων.</a:t>
            </a:r>
          </a:p>
        </p:txBody>
      </p:sp>
    </p:spTree>
    <p:extLst>
      <p:ext uri="{BB962C8B-B14F-4D97-AF65-F5344CB8AC3E}">
        <p14:creationId xmlns:p14="http://schemas.microsoft.com/office/powerpoint/2010/main" val="1342545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Ευθεία γραμμή σύνδεσης 2">
            <a:extLst>
              <a:ext uri="{FF2B5EF4-FFF2-40B4-BE49-F238E27FC236}">
                <a16:creationId xmlns:a16="http://schemas.microsoft.com/office/drawing/2014/main" id="{C8C8E624-E3DF-47FB-B4CC-86D7A8334D24}"/>
              </a:ext>
            </a:extLst>
          </p:cNvPr>
          <p:cNvCxnSpPr/>
          <p:nvPr/>
        </p:nvCxnSpPr>
        <p:spPr>
          <a:xfrm>
            <a:off x="239697" y="630315"/>
            <a:ext cx="116119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2E33AC3-2382-4D7A-A089-656CF4F323DD}"/>
              </a:ext>
            </a:extLst>
          </p:cNvPr>
          <p:cNvSpPr txBox="1"/>
          <p:nvPr/>
        </p:nvSpPr>
        <p:spPr>
          <a:xfrm>
            <a:off x="159798" y="260983"/>
            <a:ext cx="6394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ΘΕΜΑΤΑ ΕΥΡΩΠΑΪΚΩΝ ΕΚΠΑΙΔΕΥΤΙΚΩΝ ΠΡΟΓΡΑΜΜΑΤΩΝ</a:t>
            </a:r>
          </a:p>
        </p:txBody>
      </p:sp>
      <p:sp>
        <p:nvSpPr>
          <p:cNvPr id="4" name="Ορθογώνιο 4">
            <a:extLst>
              <a:ext uri="{FF2B5EF4-FFF2-40B4-BE49-F238E27FC236}">
                <a16:creationId xmlns:a16="http://schemas.microsoft.com/office/drawing/2014/main" id="{8C9FCC01-F217-4C65-8D76-E2DF73EF4F88}"/>
              </a:ext>
            </a:extLst>
          </p:cNvPr>
          <p:cNvSpPr/>
          <p:nvPr/>
        </p:nvSpPr>
        <p:spPr>
          <a:xfrm>
            <a:off x="8833282" y="260983"/>
            <a:ext cx="30983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b="1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Επιμέρους Θέματα</a:t>
            </a:r>
            <a:endParaRPr lang="el-GR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969348-54EB-462E-B57F-30D81558E90B}"/>
              </a:ext>
            </a:extLst>
          </p:cNvPr>
          <p:cNvSpPr/>
          <p:nvPr/>
        </p:nvSpPr>
        <p:spPr>
          <a:xfrm>
            <a:off x="861134" y="1894268"/>
            <a:ext cx="11159231" cy="4188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Πιστοποιητικό οικογενειακής κατάστασης: Δεν απαιτείται πλέον από τους πολίτες – αυτεπάγγελτη αναζήτηση από το Δημόσιο.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Χρηματοδότηση ημερών ταξιδιού:</a:t>
            </a:r>
          </a:p>
          <a:p>
            <a:pPr marL="576000" indent="-285750">
              <a:lnSpc>
                <a:spcPct val="107000"/>
              </a:lnSpc>
              <a:spcAft>
                <a:spcPts val="1800"/>
              </a:spcAft>
              <a:buFont typeface="Cambria" panose="02040503050406030204" pitchFamily="18" charset="0"/>
              <a:buChar char="-"/>
            </a:pPr>
            <a:r>
              <a:rPr lang="el-GR" sz="1600" dirty="0">
                <a:latin typeface="Cambria" panose="02040503050406030204" pitchFamily="18" charset="0"/>
                <a:cs typeface="Times New Roman" panose="02020603050405020304" pitchFamily="18" charset="0"/>
              </a:rPr>
              <a:t>Προτείνονται πρακτικές λύσεις τεκμηρίωσης με Υ/Δ και αντιπαραβολή εισιτηρίων.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Ψηφιακές υπογραφές: Θετική αρχική στάση ΙΚΥ – αναμένεται επίσημη απάντηση για ομοιογενή εφαρμογή.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Ένταξη των Γραφείων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Erasmus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 στη Μονάδα Υποστήριξης Φοιτητών σε κάποια ιδρύματα</a:t>
            </a:r>
            <a:r>
              <a:rPr lang="el-GR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Εφαρμογή εθελοντικού προγράμματος συνομηλίκων για υποστήριξη φοιτητών με αναπηρία. 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Διάχυση εμπειριών και ανάγκη επιμόρφωσης </a:t>
            </a:r>
            <a:r>
              <a:rPr lang="el-GR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εθελοντών</a:t>
            </a:r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(Μονάδα Ισότιμης Πρόσβασης).</a:t>
            </a:r>
            <a:endParaRPr lang="el-GR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800"/>
              </a:spcAft>
            </a:pPr>
            <a:endParaRPr lang="el-GR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38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Ευθεία γραμμή σύνδεσης 2">
            <a:extLst>
              <a:ext uri="{FF2B5EF4-FFF2-40B4-BE49-F238E27FC236}">
                <a16:creationId xmlns:a16="http://schemas.microsoft.com/office/drawing/2014/main" id="{DD3EB2DE-2C6B-4F93-9012-9A90E63CD5B5}"/>
              </a:ext>
            </a:extLst>
          </p:cNvPr>
          <p:cNvCxnSpPr/>
          <p:nvPr/>
        </p:nvCxnSpPr>
        <p:spPr>
          <a:xfrm>
            <a:off x="239697" y="630315"/>
            <a:ext cx="116119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8FD1B6F-3C89-4A13-85DB-713BD2C8FDA4}"/>
              </a:ext>
            </a:extLst>
          </p:cNvPr>
          <p:cNvSpPr txBox="1"/>
          <p:nvPr/>
        </p:nvSpPr>
        <p:spPr>
          <a:xfrm>
            <a:off x="159798" y="260983"/>
            <a:ext cx="2350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ΚΟΙΝΗ ΣΥΝΕΔΡΙΑΣΗ</a:t>
            </a:r>
          </a:p>
        </p:txBody>
      </p:sp>
      <p:sp>
        <p:nvSpPr>
          <p:cNvPr id="4" name="Ορθογώνιο 4">
            <a:extLst>
              <a:ext uri="{FF2B5EF4-FFF2-40B4-BE49-F238E27FC236}">
                <a16:creationId xmlns:a16="http://schemas.microsoft.com/office/drawing/2014/main" id="{0D477ED4-25BD-45C5-B23E-EA581FBFB40B}"/>
              </a:ext>
            </a:extLst>
          </p:cNvPr>
          <p:cNvSpPr/>
          <p:nvPr/>
        </p:nvSpPr>
        <p:spPr>
          <a:xfrm>
            <a:off x="8833282" y="260983"/>
            <a:ext cx="30983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b="1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Οργανωτικά Θέματα</a:t>
            </a:r>
            <a:endParaRPr lang="el-GR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03610-B4B4-4E11-BA7E-01922C6707F2}"/>
              </a:ext>
            </a:extLst>
          </p:cNvPr>
          <p:cNvSpPr/>
          <p:nvPr/>
        </p:nvSpPr>
        <p:spPr>
          <a:xfrm>
            <a:off x="724620" y="914400"/>
            <a:ext cx="11295746" cy="49350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Υποψηφιότητες για διοργάνωση της 26ης ΔΔΗΣΕΕΠ</a:t>
            </a:r>
          </a:p>
          <a:p>
            <a:pPr marL="576000" indent="-285750">
              <a:lnSpc>
                <a:spcPct val="107000"/>
              </a:lnSpc>
              <a:spcAft>
                <a:spcPts val="600"/>
              </a:spcAft>
              <a:buFont typeface="Cambria" panose="02040503050406030204" pitchFamily="18" charset="0"/>
              <a:buChar char="-"/>
            </a:pPr>
            <a:r>
              <a:rPr lang="el-GR" sz="1600" dirty="0">
                <a:latin typeface="Cambria" panose="02040503050406030204" pitchFamily="18" charset="0"/>
                <a:cs typeface="Times New Roman" panose="02020603050405020304" pitchFamily="18" charset="0"/>
              </a:rPr>
              <a:t>Πανεπιστήμιο Πατρών (Πάτρα)</a:t>
            </a:r>
          </a:p>
          <a:p>
            <a:pPr marL="576000" indent="-285750">
              <a:lnSpc>
                <a:spcPct val="107000"/>
              </a:lnSpc>
              <a:spcAft>
                <a:spcPts val="600"/>
              </a:spcAft>
              <a:buFont typeface="Cambria" panose="02040503050406030204" pitchFamily="18" charset="0"/>
              <a:buChar char="-"/>
            </a:pPr>
            <a:r>
              <a:rPr lang="el-GR" sz="1600" dirty="0">
                <a:latin typeface="Cambria" panose="02040503050406030204" pitchFamily="18" charset="0"/>
                <a:cs typeface="Times New Roman" panose="02020603050405020304" pitchFamily="18" charset="0"/>
              </a:rPr>
              <a:t>Πανεπιστήμιο Δυτικής Μακεδονίας (Κοζάνη)</a:t>
            </a:r>
          </a:p>
          <a:p>
            <a:pPr marL="290250">
              <a:lnSpc>
                <a:spcPct val="107000"/>
              </a:lnSpc>
              <a:spcAft>
                <a:spcPts val="1800"/>
              </a:spcAft>
            </a:pPr>
            <a:r>
              <a:rPr lang="el-GR" sz="1600" dirty="0">
                <a:latin typeface="Cambria" panose="02040503050406030204" pitchFamily="18" charset="0"/>
                <a:cs typeface="Times New Roman" panose="02020603050405020304" pitchFamily="18" charset="0"/>
              </a:rPr>
              <a:t>Αποφασίστηκε να πραγματοποιηθεί ηλεκτρονική ψηφοφορία. 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Διατυπώθηκαν μία σειρά προτάσεις για τη διαχείριση της ιστοσελίδας της ΔΔΗΣΕΕΠ  (αναφέρονται στα πρακτικά</a:t>
            </a:r>
            <a:r>
              <a:rPr lang="el-GR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).</a:t>
            </a:r>
          </a:p>
          <a:p>
            <a:pPr marL="285750" lvl="1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/>
              <a:t>Τα πορίσματα </a:t>
            </a:r>
            <a:r>
              <a:rPr lang="el-GR" dirty="0" smtClean="0"/>
              <a:t>θα </a:t>
            </a:r>
            <a:r>
              <a:rPr lang="el-GR" dirty="0"/>
              <a:t>προωθηθούν στην επόμενη Σύνοδο Πρυτάνεων από τον διοργανωτή της 25</a:t>
            </a:r>
            <a:r>
              <a:rPr lang="el-GR" baseline="30000" dirty="0"/>
              <a:t>ης</a:t>
            </a:r>
            <a:r>
              <a:rPr lang="el-GR" dirty="0"/>
              <a:t> ΔΔΗΣΕΕΠ.</a:t>
            </a:r>
            <a:endParaRPr lang="el-GR" sz="1600" dirty="0"/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Καθορίστηκε 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η εκάστοτε σύνθεση της Οργανωτικής </a:t>
            </a:r>
            <a:r>
              <a:rPr lang="el-GR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Επιτροπής (αναφέρεται στα πρακτικά).</a:t>
            </a:r>
            <a:endParaRPr lang="el-GR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Προτάθηκε η μετονομασία του τίτλου της διημερίδας ώστε να περιλαμβάνει και τις Μονάδες Υποστήριξης Φοιτητών.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Συζητήθηκε η αναγκαιότητα ύπαρξης και ο πιθανός ρόλος της Συντονιστικής Επιτροπής και αποφασίστηκε το θέμα να κλείσει με ψηφοφορία στην επόμενη διημερίδα. </a:t>
            </a:r>
          </a:p>
        </p:txBody>
      </p:sp>
    </p:spTree>
    <p:extLst>
      <p:ext uri="{BB962C8B-B14F-4D97-AF65-F5344CB8AC3E}">
        <p14:creationId xmlns:p14="http://schemas.microsoft.com/office/powerpoint/2010/main" val="25957706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Ευθεία γραμμή σύνδεσης 2">
            <a:extLst>
              <a:ext uri="{FF2B5EF4-FFF2-40B4-BE49-F238E27FC236}">
                <a16:creationId xmlns:a16="http://schemas.microsoft.com/office/drawing/2014/main" id="{34AED82E-AF50-4B28-940F-B07D98BF5DA0}"/>
              </a:ext>
            </a:extLst>
          </p:cNvPr>
          <p:cNvCxnSpPr/>
          <p:nvPr/>
        </p:nvCxnSpPr>
        <p:spPr>
          <a:xfrm>
            <a:off x="290004" y="873819"/>
            <a:ext cx="116119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0004E92-E8BF-484A-93B0-4CB70E2E6B6B}"/>
              </a:ext>
            </a:extLst>
          </p:cNvPr>
          <p:cNvSpPr txBox="1"/>
          <p:nvPr/>
        </p:nvSpPr>
        <p:spPr>
          <a:xfrm>
            <a:off x="1435223" y="41592"/>
            <a:ext cx="93215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25</a:t>
            </a:r>
            <a:r>
              <a:rPr lang="el-GR" sz="2400" b="1" baseline="30000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η</a:t>
            </a:r>
            <a:r>
              <a:rPr lang="el-GR" sz="2400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ΔΙΗΜΕΡΙΔΑ ΤΜΗΜΑΤΩΝ ΔΗΜΟΣΙΩΝ ΚΑΙ ΔΙΕΘΝΩΝ ΣΧΕΣΕΩΝ ΚΑΙ ΓΡΑΦΕΙΩΝ ΕΥΡΩΠΑΪΚΩΝ </a:t>
            </a:r>
            <a:r>
              <a:rPr lang="el-GR" sz="2400" b="1" dirty="0" smtClean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ΠΡΟΓΡΑΜΜΑΤΩΝ/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ERASMUS</a:t>
            </a:r>
            <a:endParaRPr lang="el-GR" sz="2400" b="1" dirty="0">
              <a:solidFill>
                <a:schemeClr val="accent5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" name="Ευθεία γραμμή σύνδεσης 2">
            <a:extLst>
              <a:ext uri="{FF2B5EF4-FFF2-40B4-BE49-F238E27FC236}">
                <a16:creationId xmlns:a16="http://schemas.microsoft.com/office/drawing/2014/main" id="{FC20CCFE-D68E-412B-BFD3-9230C2BDB7DE}"/>
              </a:ext>
            </a:extLst>
          </p:cNvPr>
          <p:cNvCxnSpPr>
            <a:cxnSpLocks/>
          </p:cNvCxnSpPr>
          <p:nvPr/>
        </p:nvCxnSpPr>
        <p:spPr>
          <a:xfrm>
            <a:off x="976544" y="6228540"/>
            <a:ext cx="1092545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Ορθογώνιο 4">
            <a:extLst>
              <a:ext uri="{FF2B5EF4-FFF2-40B4-BE49-F238E27FC236}">
                <a16:creationId xmlns:a16="http://schemas.microsoft.com/office/drawing/2014/main" id="{BE567880-3083-4871-986D-60C1CF866D95}"/>
              </a:ext>
            </a:extLst>
          </p:cNvPr>
          <p:cNvSpPr/>
          <p:nvPr/>
        </p:nvSpPr>
        <p:spPr>
          <a:xfrm>
            <a:off x="893685" y="6354596"/>
            <a:ext cx="32196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ΠΑΝΕΠΙΣΤΗΜΙΟ ΘΕΣΣΑΛΙΑΣ</a:t>
            </a:r>
            <a:endParaRPr lang="el-GR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Ορθογώνιο 4">
            <a:extLst>
              <a:ext uri="{FF2B5EF4-FFF2-40B4-BE49-F238E27FC236}">
                <a16:creationId xmlns:a16="http://schemas.microsoft.com/office/drawing/2014/main" id="{D9EFEFAB-864C-4D1D-A628-0E6B46594391}"/>
              </a:ext>
            </a:extLst>
          </p:cNvPr>
          <p:cNvSpPr/>
          <p:nvPr/>
        </p:nvSpPr>
        <p:spPr>
          <a:xfrm>
            <a:off x="9072979" y="6354596"/>
            <a:ext cx="29118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Βόλος 19-21 Ιουνίου 2025</a:t>
            </a:r>
            <a:endParaRPr lang="el-GR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87FB3AD-A595-4FBB-9E62-480EC9B54E1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87" y="6099929"/>
            <a:ext cx="695021" cy="69502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BCAD2B5-D579-4F1A-8729-EE406657C08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959" y="975425"/>
            <a:ext cx="8993079" cy="514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272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4688E7E-E610-42C6-B158-535AF1451C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4" y="168675"/>
            <a:ext cx="10830938" cy="6525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353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7B521D1-0FF8-4861-B61E-ED6CCDCFA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380" y="509462"/>
            <a:ext cx="10528916" cy="6147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14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0E6A947-21F8-4E3C-9DF1-F494CC7508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242" y="140685"/>
            <a:ext cx="9411516" cy="6576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075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C87B246-0CFB-49F2-B65D-E8399041AF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183" y="506346"/>
            <a:ext cx="10455633" cy="6009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75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Ευθεία γραμμή σύνδεσης 2">
            <a:extLst>
              <a:ext uri="{FF2B5EF4-FFF2-40B4-BE49-F238E27FC236}">
                <a16:creationId xmlns:a16="http://schemas.microsoft.com/office/drawing/2014/main" id="{FC20CCFE-D68E-412B-BFD3-9230C2BDB7DE}"/>
              </a:ext>
            </a:extLst>
          </p:cNvPr>
          <p:cNvCxnSpPr>
            <a:cxnSpLocks/>
          </p:cNvCxnSpPr>
          <p:nvPr/>
        </p:nvCxnSpPr>
        <p:spPr>
          <a:xfrm>
            <a:off x="976544" y="6228540"/>
            <a:ext cx="1092545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Ορθογώνιο 4">
            <a:extLst>
              <a:ext uri="{FF2B5EF4-FFF2-40B4-BE49-F238E27FC236}">
                <a16:creationId xmlns:a16="http://schemas.microsoft.com/office/drawing/2014/main" id="{BE567880-3083-4871-986D-60C1CF866D95}"/>
              </a:ext>
            </a:extLst>
          </p:cNvPr>
          <p:cNvSpPr/>
          <p:nvPr/>
        </p:nvSpPr>
        <p:spPr>
          <a:xfrm>
            <a:off x="893685" y="6354596"/>
            <a:ext cx="32196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ΠΑΝΕΠΙΣΤΗΜΙΟ ΘΕΣΣΑΛΙΑΣ</a:t>
            </a:r>
            <a:endParaRPr lang="el-GR" i="1" dirty="0"/>
          </a:p>
        </p:txBody>
      </p:sp>
      <p:sp>
        <p:nvSpPr>
          <p:cNvPr id="9" name="Ορθογώνιο 4">
            <a:extLst>
              <a:ext uri="{FF2B5EF4-FFF2-40B4-BE49-F238E27FC236}">
                <a16:creationId xmlns:a16="http://schemas.microsoft.com/office/drawing/2014/main" id="{D9EFEFAB-864C-4D1D-A628-0E6B46594391}"/>
              </a:ext>
            </a:extLst>
          </p:cNvPr>
          <p:cNvSpPr/>
          <p:nvPr/>
        </p:nvSpPr>
        <p:spPr>
          <a:xfrm>
            <a:off x="9072979" y="6354596"/>
            <a:ext cx="29118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Βόλος 19-21 Ιουνίου 2025</a:t>
            </a:r>
            <a:endParaRPr lang="el-GR" i="1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87FB3AD-A595-4FBB-9E62-480EC9B54E1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87" y="6099929"/>
            <a:ext cx="695021" cy="69502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D4451E4-B2AA-48BC-BDA1-3EC4551F50F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03" y="301250"/>
            <a:ext cx="4042300" cy="5716604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11375210-17AA-4F7A-A947-BEEFE8B1FC7E}"/>
              </a:ext>
            </a:extLst>
          </p:cNvPr>
          <p:cNvSpPr/>
          <p:nvPr/>
        </p:nvSpPr>
        <p:spPr>
          <a:xfrm>
            <a:off x="6825427" y="2269431"/>
            <a:ext cx="30325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b="1" dirty="0">
                <a:latin typeface="Cambria" panose="02040503050406030204" pitchFamily="18" charset="0"/>
                <a:ea typeface="Cambria" panose="02040503050406030204" pitchFamily="18" charset="0"/>
              </a:rPr>
              <a:t>ΠΟΡΙΣΜΑΤΑ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60533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Ευθεία γραμμή σύνδεσης 2">
            <a:extLst>
              <a:ext uri="{FF2B5EF4-FFF2-40B4-BE49-F238E27FC236}">
                <a16:creationId xmlns:a16="http://schemas.microsoft.com/office/drawing/2014/main" id="{C84066EC-6374-4621-A697-CB029C4E9D77}"/>
              </a:ext>
            </a:extLst>
          </p:cNvPr>
          <p:cNvCxnSpPr/>
          <p:nvPr/>
        </p:nvCxnSpPr>
        <p:spPr>
          <a:xfrm>
            <a:off x="239697" y="630315"/>
            <a:ext cx="116119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4B92E8C-5C85-409A-B306-F29F765F03A5}"/>
              </a:ext>
            </a:extLst>
          </p:cNvPr>
          <p:cNvSpPr txBox="1"/>
          <p:nvPr/>
        </p:nvSpPr>
        <p:spPr>
          <a:xfrm>
            <a:off x="159798" y="260983"/>
            <a:ext cx="340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ΘΕΜΑΤΑ ΔΗΜΟΣΙΩΝ ΣΧΕΣΕΩΝ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5C2E3CB5-A94E-4CC8-99E3-E4E67F8D97EF}"/>
              </a:ext>
            </a:extLst>
          </p:cNvPr>
          <p:cNvSpPr/>
          <p:nvPr/>
        </p:nvSpPr>
        <p:spPr>
          <a:xfrm>
            <a:off x="4912310" y="255636"/>
            <a:ext cx="71198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Πολιτιστικές δράσεις π</a:t>
            </a:r>
            <a:r>
              <a:rPr lang="el-GR" b="1" i="1" dirty="0" smtClean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ανεπιστημίων </a:t>
            </a:r>
            <a:r>
              <a:rPr lang="el-GR" b="1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και συνεργασίες με φορείς</a:t>
            </a:r>
            <a:endParaRPr lang="el-GR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FC6AD985-32E3-4B48-BB50-B608CF11581F}"/>
              </a:ext>
            </a:extLst>
          </p:cNvPr>
          <p:cNvSpPr/>
          <p:nvPr/>
        </p:nvSpPr>
        <p:spPr>
          <a:xfrm>
            <a:off x="727969" y="1877040"/>
            <a:ext cx="10377995" cy="2086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Κατά τη διοργάνωση κοινών εκδηλώσεων των ΑΕΙ με τοπικούς φορείς, να ενθαρρύνεται η συμμετοχή φοιτητών σε όλες τις διαδικασίες, είτε εθελοντικά είτε στο πλαίσιο πρακτικής άσκησης (π.χ. Τμήματα Επικοινωνίας, Πολιτισμού </a:t>
            </a:r>
            <a:r>
              <a:rPr lang="el-GR" dirty="0" err="1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κλπ</a:t>
            </a:r>
            <a:r>
              <a:rPr lang="el-GR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Να προωθηθεί η ιδέα του εθελοντισμού και να υποστηριχθεί η δημιουργία </a:t>
            </a:r>
            <a:r>
              <a:rPr lang="el-GR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αντίστοιχων </a:t>
            </a:r>
            <a:r>
              <a:rPr lang="el-GR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φοιτητικών ομάδων σε θέματα ευρύτερου κοινωνικού ενδιαφέροντος (δράσεις δενδροφύτευσης / αναδάσωσης, καθαρισμός ακτών, υποστήριξη κοινοτήτων που έχουν υποστεί καταστροφές </a:t>
            </a:r>
            <a:r>
              <a:rPr lang="el-GR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κλπ</a:t>
            </a:r>
            <a:r>
              <a:rPr lang="el-GR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l-G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8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Ευθεία γραμμή σύνδεσης 2">
            <a:extLst>
              <a:ext uri="{FF2B5EF4-FFF2-40B4-BE49-F238E27FC236}">
                <a16:creationId xmlns:a16="http://schemas.microsoft.com/office/drawing/2014/main" id="{C84066EC-6374-4621-A697-CB029C4E9D77}"/>
              </a:ext>
            </a:extLst>
          </p:cNvPr>
          <p:cNvCxnSpPr/>
          <p:nvPr/>
        </p:nvCxnSpPr>
        <p:spPr>
          <a:xfrm>
            <a:off x="239697" y="630315"/>
            <a:ext cx="116119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4B92E8C-5C85-409A-B306-F29F765F03A5}"/>
              </a:ext>
            </a:extLst>
          </p:cNvPr>
          <p:cNvSpPr txBox="1"/>
          <p:nvPr/>
        </p:nvSpPr>
        <p:spPr>
          <a:xfrm>
            <a:off x="159798" y="260983"/>
            <a:ext cx="340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ΘΕΜΑΤΑ ΔΗΜΟΣΙΩΝ ΣΧΕΣΕΩΝ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5C2E3CB5-A94E-4CC8-99E3-E4E67F8D97EF}"/>
              </a:ext>
            </a:extLst>
          </p:cNvPr>
          <p:cNvSpPr/>
          <p:nvPr/>
        </p:nvSpPr>
        <p:spPr>
          <a:xfrm>
            <a:off x="5791199" y="276922"/>
            <a:ext cx="61403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Οργάνωση και στελέχωση Τμημάτων Δημοσίων Σχέσεων</a:t>
            </a:r>
            <a:endParaRPr lang="el-GR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DBDF1BD9-50C1-44E4-AEEE-8A210F845C75}"/>
              </a:ext>
            </a:extLst>
          </p:cNvPr>
          <p:cNvSpPr/>
          <p:nvPr/>
        </p:nvSpPr>
        <p:spPr>
          <a:xfrm>
            <a:off x="949911" y="1859340"/>
            <a:ext cx="10981677" cy="3496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Προτείνεται η  αξιοποίηση φοιτητών στο έργο των Δημοσίων Σχέσεων, σε τομείς όπως η αναζήτηση χορηγιών και η διοργάνωση εκδηλώσεων. Επισημαίνεται ότι ο νέος νόμος πλαίσιο για τα ΑΕΙ επιτρέπει στους ΕΛΚΕ να προσλαμβάνουν φοιτητές, ανεξαρτήτως κύκλου σπουδών, με συμβάσεις ορισμένου χρόνου. 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Για την επιλογή προσωπικού των Τμημάτων Δημοσίων Σχέσεων προτάθηκε η ένταξη συνέντευξης με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στοχευμένες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 ερωτήσεις, οι οποίες θα αξιολογούν την προσωπικότητα των υποψηφίων και όχι την επάρκεια στο γνωστικό αντικείμενο της θέσης. Η επιτροπή αξιολόγησης των συνεντεύξεων θα μπορούσε να περιλαμβάνει και ένα μέλος ΔΕΠ. 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Σε συνέχεια της εισήγησης στην Διημερίδα του Προέδρου του ΑΣΕΠ, προτάθηκε η πρόσκλησή του σε προσεχή Σύνοδο Πρυτάνεων, προκειμένου να εξεταστούν θεσμικές παρεμβάσεις που θα επιτρέψουν την εφαρμογή μιας τέτοιας διαδικασίας.</a:t>
            </a:r>
          </a:p>
        </p:txBody>
      </p:sp>
    </p:spTree>
    <p:extLst>
      <p:ext uri="{BB962C8B-B14F-4D97-AF65-F5344CB8AC3E}">
        <p14:creationId xmlns:p14="http://schemas.microsoft.com/office/powerpoint/2010/main" val="2091124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Ευθεία γραμμή σύνδεσης 2">
            <a:extLst>
              <a:ext uri="{FF2B5EF4-FFF2-40B4-BE49-F238E27FC236}">
                <a16:creationId xmlns:a16="http://schemas.microsoft.com/office/drawing/2014/main" id="{C84066EC-6374-4621-A697-CB029C4E9D77}"/>
              </a:ext>
            </a:extLst>
          </p:cNvPr>
          <p:cNvCxnSpPr/>
          <p:nvPr/>
        </p:nvCxnSpPr>
        <p:spPr>
          <a:xfrm>
            <a:off x="239697" y="630315"/>
            <a:ext cx="116119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4B92E8C-5C85-409A-B306-F29F765F03A5}"/>
              </a:ext>
            </a:extLst>
          </p:cNvPr>
          <p:cNvSpPr txBox="1"/>
          <p:nvPr/>
        </p:nvSpPr>
        <p:spPr>
          <a:xfrm>
            <a:off x="159798" y="260983"/>
            <a:ext cx="340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ΘΕΜΑΤΑ ΔΗΜΟΣΙΩΝ ΣΧΕΣΕΩΝ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5C2E3CB5-A94E-4CC8-99E3-E4E67F8D97EF}"/>
              </a:ext>
            </a:extLst>
          </p:cNvPr>
          <p:cNvSpPr/>
          <p:nvPr/>
        </p:nvSpPr>
        <p:spPr>
          <a:xfrm>
            <a:off x="5578135" y="260983"/>
            <a:ext cx="63534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Ρόλος των Δημοσίων Σχέσεων στο σύγχρονο πανεπιστήμιο</a:t>
            </a:r>
            <a:endParaRPr lang="el-GR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28CD44-5DF7-47FD-8EBC-50B94838D61A}"/>
              </a:ext>
            </a:extLst>
          </p:cNvPr>
          <p:cNvSpPr/>
          <p:nvPr/>
        </p:nvSpPr>
        <p:spPr>
          <a:xfrm>
            <a:off x="1578708" y="1745297"/>
            <a:ext cx="9480062" cy="4123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Δημιουργία ενιαίας ταυτότητας για κάθε πανεπιστήμιο.</a:t>
            </a:r>
            <a:endParaRPr lang="en-US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Ενίσχυση των ψηφιακών καναλιών και της παρουσίας στα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social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Cambria" panose="02040503050406030204" pitchFamily="18" charset="0"/>
                <a:cs typeface="Times New Roman" panose="02020603050405020304" pitchFamily="18" charset="0"/>
              </a:rPr>
              <a:t>media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Οργάνωση δικτύου αποφοίτων για διατήρηση της σχέσης με το ίδρυμα.</a:t>
            </a:r>
            <a:r>
              <a:rPr lang="en-US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lvl="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Προσλήψεις εξειδικευμένου προσωπικού για την ενίσχυση του έργων των τμημάτων δημοσίων σχέσεων.</a:t>
            </a:r>
            <a:endParaRPr lang="en-US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Αξιοποίηση των φοιτητών σε θέματα χειρισμού των νέων τεχνολογιών </a:t>
            </a:r>
            <a:r>
              <a:rPr lang="en-US" dirty="0">
                <a:latin typeface="Cambria" panose="02040503050406030204" pitchFamily="18" charset="0"/>
                <a:cs typeface="Times New Roman" panose="02020603050405020304" pitchFamily="18" charset="0"/>
              </a:rPr>
              <a:t>social media</a:t>
            </a:r>
            <a:r>
              <a:rPr lang="el-GR" dirty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Γνώση του πλαισίου εθιμοτυπίας και  πρωτοβουλίες ερμηνείας του ώστε να υπηρετείται καλύτερα ο σκοπός κάθε εκδήλωσης. </a:t>
            </a:r>
          </a:p>
          <a:p>
            <a:pPr marL="285750" indent="-285750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Ενίσχυση της εταιρικής κοινωνικής ευθύνης των ΑΕΙ και των δράσεων εθελοντισμού.</a:t>
            </a:r>
            <a:endParaRPr lang="en-US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35286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757</Words>
  <Application>Microsoft Office PowerPoint</Application>
  <PresentationFormat>Ευρεία οθόνη</PresentationFormat>
  <Paragraphs>93</Paragraphs>
  <Slides>16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25η Διημερίδα</dc:title>
  <dc:creator>Masteruser</dc:creator>
  <cp:lastModifiedBy>ANASTASIOU MARIA</cp:lastModifiedBy>
  <cp:revision>35</cp:revision>
  <dcterms:created xsi:type="dcterms:W3CDTF">2025-07-17T19:20:21Z</dcterms:created>
  <dcterms:modified xsi:type="dcterms:W3CDTF">2025-07-23T10:33:02Z</dcterms:modified>
</cp:coreProperties>
</file>